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Source Sans Pr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SourceSansPro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SourceSansPro-italic.fntdata"/><Relationship Id="rId21" Type="http://schemas.openxmlformats.org/officeDocument/2006/relationships/slide" Target="slides/slide16.xml"/><Relationship Id="rId65" Type="http://schemas.openxmlformats.org/officeDocument/2006/relationships/font" Target="fonts/SourceSansPr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SourceSansPro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13da60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13da60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13da605b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13da605b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13da605b3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f13da605b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f13da605b3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f13da605b3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13da605b3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f13da605b3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13da605b3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13da605b3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13da605b3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13da605b3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13da605b3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13da605b3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13da605b3_0_2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13da605b3_0_2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13da605b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13da605b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13da605b3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13da605b3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142460c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142460c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13da605b3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13da605b3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13da605b3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13da605b3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13da605b3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13da605b3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13da605b3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13da605b3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13da605b3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13da605b3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13da605b3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13da605b3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13da605b3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f13da605b3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13da605b3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13da605b3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13da605b3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13da605b3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13da605b3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13da605b3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13da605b3_0_2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13da605b3_0_2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13da605b3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13da605b3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13da605b3_0_1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13da605b3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13da605b3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13da605b3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13da605b3_0_1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13da605b3_0_1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13da605b3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13da605b3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13da605b3_0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13da605b3_0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13da605b3_0_2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13da605b3_0_2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13da605b3_0_1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13da605b3_0_1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13da605b3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13da605b3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13da605b3_0_1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13da605b3_0_1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f13da605b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f13da605b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13da605b3_0_1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f13da605b3_0_1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13da605b3_0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13da605b3_0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13da605b3_0_1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f13da605b3_0_1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f13da605b3_0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f13da605b3_0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f13da605b3_0_1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f13da605b3_0_1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f13da605b3_0_1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f13da605b3_0_1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f13da605b3_0_1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f13da605b3_0_1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13da605b3_0_2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f13da605b3_0_2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f13da605b3_0_2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f13da605b3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f142460cb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f142460cb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142460cb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142460cb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142460cb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142460cb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f142460cb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f142460cb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f142460cb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f142460cb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f142460cb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f142460cb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f142460cb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f142460cb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f142460cb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f142460cb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f142460cb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f142460cb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f142460cb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f142460cb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f13da605b3_0_2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f13da605b3_0_2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142460cb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f142460cb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13da605b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13da605b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f13da605b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f13da605b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13da605b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f13da605b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jpg"/><Relationship Id="rId4" Type="http://schemas.openxmlformats.org/officeDocument/2006/relationships/image" Target="../media/image34.jpg"/><Relationship Id="rId5" Type="http://schemas.openxmlformats.org/officeDocument/2006/relationships/image" Target="../media/image3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jumin.mois.go.kr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0" y="0"/>
            <a:ext cx="9144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인구 시각화 프로젝트 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2022년 월별 남자 인구 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300" y="1017725"/>
            <a:ext cx="527001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 시/도별 남자 인구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25" y="1017725"/>
            <a:ext cx="5353125" cy="373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2020년 시/도별 남자 인구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450" y="1017725"/>
            <a:ext cx="5307099" cy="389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2021년 시/도별 남자 인구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100" y="1017725"/>
            <a:ext cx="5135800" cy="39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 월별 여자 인구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250" y="1017725"/>
            <a:ext cx="5078876" cy="35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 월별 여자 인구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925" y="1152476"/>
            <a:ext cx="4961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2021년 월별 여자 인구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975" y="1017725"/>
            <a:ext cx="541231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2022년 월별 여자 인구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850" y="1017725"/>
            <a:ext cx="528524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 시/도별 여자 인구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575" y="1062675"/>
            <a:ext cx="5450850" cy="360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 시/도별 여자 인구 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288" y="1017725"/>
            <a:ext cx="5463424" cy="36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402" y="0"/>
            <a:ext cx="36415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325" y="0"/>
            <a:ext cx="2489001" cy="16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74275" y="918325"/>
            <a:ext cx="42813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ko" sz="1600"/>
              <a:t>프로젝트 개요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  1-1. 구성원 및 역할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  1-2. 프로젝트 기획 배경 및 목표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ko" sz="1600"/>
              <a:t>프로세싱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  2-1. 분석환경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  2-2. 데이터 명세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  2-3. 데이터 시각화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  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ko" sz="1600"/>
              <a:t>기대효과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  3-1. 분석을 통한 인사이트 도출 및 개선사항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ko" sz="1600"/>
              <a:t>개발후기 및 느낀점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2021년 시/도별 여자 인구 </a:t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613" y="1017725"/>
            <a:ext cx="6072775" cy="37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2022년 시/도별 여자 인구 </a:t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700" y="1157675"/>
            <a:ext cx="567785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 시/도별 남자/여자/총 인구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275" y="1130025"/>
            <a:ext cx="5195900" cy="35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 시/도별 남자/여자/총 인구</a:t>
            </a:r>
            <a:endParaRPr/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438" y="1017725"/>
            <a:ext cx="5623123" cy="3674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2021년 시/도별 남자/여자/총 인구</a:t>
            </a:r>
            <a:endParaRPr/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813" y="1118600"/>
            <a:ext cx="63523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2022년 시/도별 남자/여자/총 인구</a:t>
            </a:r>
            <a:endParaRPr/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575" y="1017725"/>
            <a:ext cx="6759278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 월별 남자/여자 인구 비교</a:t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50" y="1069300"/>
            <a:ext cx="4180450" cy="376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550" y="1298726"/>
            <a:ext cx="4180450" cy="313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 월별 남자/여자 인구 비교</a:t>
            </a:r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73001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4450"/>
            <a:ext cx="4579026" cy="391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2021년 월별 남자/여자 인구 비교</a:t>
            </a:r>
            <a:endParaRPr/>
          </a:p>
        </p:txBody>
      </p:sp>
      <p:pic>
        <p:nvPicPr>
          <p:cNvPr id="235" name="Google Shape;2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525" y="1074451"/>
            <a:ext cx="4107775" cy="31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2022년 월별 남자/여자 인구 비교</a:t>
            </a:r>
            <a:endParaRPr/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84798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598" y="1170125"/>
            <a:ext cx="4302002" cy="311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27500"/>
            <a:ext cx="4419601" cy="320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150" y="4782875"/>
            <a:ext cx="9144000" cy="360600"/>
          </a:xfrm>
          <a:prstGeom prst="rect">
            <a:avLst/>
          </a:prstGeom>
          <a:solidFill>
            <a:srgbClr val="611BB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15"/>
          <p:cNvGrpSpPr/>
          <p:nvPr/>
        </p:nvGrpSpPr>
        <p:grpSpPr>
          <a:xfrm>
            <a:off x="3012612" y="628625"/>
            <a:ext cx="2702191" cy="904500"/>
            <a:chOff x="3114199" y="628625"/>
            <a:chExt cx="1955700" cy="904500"/>
          </a:xfrm>
        </p:grpSpPr>
        <p:sp>
          <p:nvSpPr>
            <p:cNvPr id="69" name="Google Shape;69;p15"/>
            <p:cNvSpPr/>
            <p:nvPr/>
          </p:nvSpPr>
          <p:spPr>
            <a:xfrm>
              <a:off x="3987960" y="628625"/>
              <a:ext cx="208200" cy="273300"/>
            </a:xfrm>
            <a:prstGeom prst="diamond">
              <a:avLst/>
            </a:prstGeom>
            <a:solidFill>
              <a:srgbClr val="611BB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 txBox="1"/>
            <p:nvPr/>
          </p:nvSpPr>
          <p:spPr>
            <a:xfrm>
              <a:off x="3114199" y="901925"/>
              <a:ext cx="19557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>
                  <a:latin typeface="Source Sans Pro"/>
                  <a:ea typeface="Source Sans Pro"/>
                  <a:cs typeface="Source Sans Pro"/>
                  <a:sym typeface="Source Sans Pro"/>
                </a:rPr>
                <a:t> TEAM MEMBER </a:t>
              </a:r>
              <a:endParaRPr sz="17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(GROUP 4) </a:t>
              </a:r>
              <a:endParaRPr sz="12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71" name="Google Shape;71;p15"/>
          <p:cNvSpPr txBox="1"/>
          <p:nvPr/>
        </p:nvSpPr>
        <p:spPr>
          <a:xfrm>
            <a:off x="636050" y="3134050"/>
            <a:ext cx="1878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Sans Pro"/>
                <a:ea typeface="Source Sans Pro"/>
                <a:cs typeface="Source Sans Pro"/>
                <a:sym typeface="Source Sans Pro"/>
              </a:rPr>
              <a:t> Leader 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Sans Pro"/>
                <a:ea typeface="Source Sans Pro"/>
                <a:cs typeface="Source Sans Pro"/>
                <a:sym typeface="Source Sans Pro"/>
              </a:rPr>
              <a:t>남윤종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Sans Pro"/>
                <a:ea typeface="Source Sans Pro"/>
                <a:cs typeface="Source Sans Pro"/>
                <a:sym typeface="Source Sans Pro"/>
              </a:rPr>
              <a:t>√  2020년도 자료 담당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Sans Pro"/>
                <a:ea typeface="Source Sans Pro"/>
                <a:cs typeface="Source Sans Pro"/>
                <a:sym typeface="Source Sans Pro"/>
              </a:rPr>
              <a:t>√ (데이터 수집)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√ (지도 시각화)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0" y="-50650"/>
            <a:ext cx="9144000" cy="360600"/>
          </a:xfrm>
          <a:prstGeom prst="rect">
            <a:avLst/>
          </a:prstGeom>
          <a:solidFill>
            <a:srgbClr val="611BB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550" y="1533123"/>
            <a:ext cx="7335198" cy="13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683425" y="3134050"/>
            <a:ext cx="189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Member</a:t>
            </a:r>
            <a:endParaRPr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김승현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√  2022년도 자료 담당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√  (데이터 시각화)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839875" y="3134050"/>
            <a:ext cx="1878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Member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이민지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√  2019년도 자료 담당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√  (데이터 시각화)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761650" y="3134050"/>
            <a:ext cx="189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ko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Member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배정수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√  2021년도 자료 담당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√  (데이터 시각화)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0" y="3099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1-1. 구성원 및 역할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 총 인구수 변화</a:t>
            </a:r>
            <a:endParaRPr/>
          </a:p>
        </p:txBody>
      </p:sp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875" y="791500"/>
            <a:ext cx="5513125" cy="41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 총 인구수 변화 </a:t>
            </a:r>
            <a:endParaRPr/>
          </a:p>
        </p:txBody>
      </p:sp>
      <p:sp>
        <p:nvSpPr>
          <p:cNvPr id="255" name="Google Shape;255;p43"/>
          <p:cNvSpPr txBox="1"/>
          <p:nvPr/>
        </p:nvSpPr>
        <p:spPr>
          <a:xfrm>
            <a:off x="248400" y="4694400"/>
            <a:ext cx="87372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highlight>
                  <a:srgbClr val="FFFFFF"/>
                </a:highlight>
              </a:rPr>
              <a:t>[1] </a:t>
            </a:r>
            <a:r>
              <a:rPr b="1" lang="ko" sz="1000">
                <a:solidFill>
                  <a:srgbClr val="666666"/>
                </a:solidFill>
                <a:highlight>
                  <a:srgbClr val="FFFFFF"/>
                </a:highlight>
              </a:rPr>
              <a:t>2020</a:t>
            </a:r>
            <a:r>
              <a:rPr lang="ko" sz="1000">
                <a:solidFill>
                  <a:srgbClr val="666666"/>
                </a:solidFill>
                <a:highlight>
                  <a:srgbClr val="FFFFFF"/>
                </a:highlight>
              </a:rPr>
              <a:t>년 12월 31일 기준 주민등록 인구는 모두 5182만 9023명으로 2019년 대비 2만 838명(0.04%) </a:t>
            </a:r>
            <a:r>
              <a:rPr b="1" lang="ko" sz="1000">
                <a:solidFill>
                  <a:srgbClr val="666666"/>
                </a:solidFill>
                <a:highlight>
                  <a:srgbClr val="FFFFFF"/>
                </a:highlight>
              </a:rPr>
              <a:t>감소</a:t>
            </a:r>
            <a:r>
              <a:rPr lang="ko" sz="1000">
                <a:solidFill>
                  <a:srgbClr val="666666"/>
                </a:solidFill>
                <a:highlight>
                  <a:srgbClr val="FFFFFF"/>
                </a:highlight>
              </a:rPr>
              <a:t>했다. 연간 기준으로 주민등록인구가 감소한 것은 1962년 주민등록제도가 도입된 이후 인구통계상에서 </a:t>
            </a:r>
            <a:r>
              <a:rPr b="1" lang="ko" sz="1000">
                <a:solidFill>
                  <a:srgbClr val="666666"/>
                </a:solidFill>
                <a:highlight>
                  <a:srgbClr val="FFFFFF"/>
                </a:highlight>
              </a:rPr>
              <a:t>처음</a:t>
            </a:r>
            <a:r>
              <a:rPr lang="ko" sz="1000">
                <a:solidFill>
                  <a:srgbClr val="666666"/>
                </a:solidFill>
                <a:highlight>
                  <a:srgbClr val="FFFFFF"/>
                </a:highlight>
              </a:rPr>
              <a:t> 있는 일이다.</a:t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951" y="1017713"/>
            <a:ext cx="4776349" cy="35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2021년 총 인구수 변화 </a:t>
            </a:r>
            <a:endParaRPr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050" y="1017725"/>
            <a:ext cx="545725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2022년 총 인구수 변화 </a:t>
            </a: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625" y="1145200"/>
            <a:ext cx="527001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2019년12월 지역별 남녀 인구 비율</a:t>
            </a:r>
            <a:endParaRPr/>
          </a:p>
        </p:txBody>
      </p:sp>
      <p:sp>
        <p:nvSpPr>
          <p:cNvPr id="274" name="Google Shape;274;p46"/>
          <p:cNvSpPr txBox="1"/>
          <p:nvPr/>
        </p:nvSpPr>
        <p:spPr>
          <a:xfrm>
            <a:off x="379075" y="962875"/>
            <a:ext cx="35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*인구 100만명 이하 지역 제외</a:t>
            </a:r>
            <a:endParaRPr sz="1200"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75" y="1332175"/>
            <a:ext cx="6696300" cy="28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2020년12월 지역별 남녀 인구 비율</a:t>
            </a:r>
            <a:endParaRPr/>
          </a:p>
        </p:txBody>
      </p:sp>
      <p:sp>
        <p:nvSpPr>
          <p:cNvPr id="281" name="Google Shape;281;p47"/>
          <p:cNvSpPr txBox="1"/>
          <p:nvPr/>
        </p:nvSpPr>
        <p:spPr>
          <a:xfrm>
            <a:off x="379075" y="962875"/>
            <a:ext cx="35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*인구 100만명 이하 지역 제외</a:t>
            </a:r>
            <a:endParaRPr sz="1200"/>
          </a:p>
        </p:txBody>
      </p:sp>
      <p:pic>
        <p:nvPicPr>
          <p:cNvPr id="282" name="Google Shape;2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888" y="1394150"/>
            <a:ext cx="6626224" cy="29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2021년 12월 지역별 남녀 인구 비율</a:t>
            </a:r>
            <a:endParaRPr/>
          </a:p>
        </p:txBody>
      </p:sp>
      <p:sp>
        <p:nvSpPr>
          <p:cNvPr id="288" name="Google Shape;288;p48"/>
          <p:cNvSpPr txBox="1"/>
          <p:nvPr/>
        </p:nvSpPr>
        <p:spPr>
          <a:xfrm>
            <a:off x="311700" y="1017725"/>
            <a:ext cx="35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*인구 100만명 이하 지역 제외</a:t>
            </a:r>
            <a:endParaRPr sz="1200"/>
          </a:p>
        </p:txBody>
      </p:sp>
      <p:pic>
        <p:nvPicPr>
          <p:cNvPr id="289" name="Google Shape;2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750" y="1642425"/>
            <a:ext cx="6764500" cy="29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highlight>
                  <a:schemeClr val="lt1"/>
                </a:highlight>
              </a:rPr>
              <a:t>2019 ~ 2022년 대한민국 총 인구수 변화 그래프</a:t>
            </a:r>
            <a:endParaRPr sz="2500"/>
          </a:p>
        </p:txBody>
      </p:sp>
      <p:pic>
        <p:nvPicPr>
          <p:cNvPr id="295" name="Google Shape;2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150" y="958477"/>
            <a:ext cx="663769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9"/>
          <p:cNvSpPr txBox="1"/>
          <p:nvPr/>
        </p:nvSpPr>
        <p:spPr>
          <a:xfrm>
            <a:off x="246875" y="997350"/>
            <a:ext cx="19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9"/>
          <p:cNvSpPr txBox="1"/>
          <p:nvPr/>
        </p:nvSpPr>
        <p:spPr>
          <a:xfrm>
            <a:off x="108625" y="4868250"/>
            <a:ext cx="8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9"/>
          <p:cNvSpPr txBox="1"/>
          <p:nvPr/>
        </p:nvSpPr>
        <p:spPr>
          <a:xfrm>
            <a:off x="246875" y="4693926"/>
            <a:ext cx="873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</a:t>
            </a:r>
            <a:r>
              <a:rPr b="1" lang="ko" sz="105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</a:t>
            </a:r>
            <a:r>
              <a:rPr lang="ko" sz="105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년 사망자 수는 31만 7680명으로 관련 통계가 작성되기 시작한 1983년 이래 </a:t>
            </a:r>
            <a:r>
              <a:rPr b="1" lang="ko" sz="105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</a:t>
            </a:r>
            <a:r>
              <a:rPr lang="ko" sz="105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기록했다. 또 3대 사인은 암·심장질환·폐렴으로  나타났으며 이들의 비중은 전체 사망의 43.1%를 차지했다.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highlight>
                  <a:schemeClr val="lt1"/>
                </a:highlight>
              </a:rPr>
              <a:t>전문가가 예측한 대한민국 장래 인구 추계</a:t>
            </a:r>
            <a:endParaRPr sz="2500"/>
          </a:p>
        </p:txBody>
      </p:sp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5" y="1357899"/>
            <a:ext cx="3431375" cy="26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3625" y="1183463"/>
            <a:ext cx="3048000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0900" y="1270704"/>
            <a:ext cx="3338426" cy="2069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highlight>
                  <a:srgbClr val="FFFFFF"/>
                </a:highlight>
              </a:rPr>
              <a:t>2019 ~ 2022년 시도별 총 인구수 변화 그래프</a:t>
            </a:r>
            <a:endParaRPr sz="2500"/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25" y="366150"/>
            <a:ext cx="8493075" cy="477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785500" y="1427700"/>
            <a:ext cx="6364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지속적인 인구감소 문제와 수도권 집중 현상과 같은 사회적 이슈가 대두되고 있는 현실… 과연 어느 정도 수준인지 파악하기 위해 인구 데이터를 기반으로 하여 다양한 시각화를 구현해보자.</a:t>
            </a:r>
            <a:endParaRPr sz="400"/>
          </a:p>
        </p:txBody>
      </p:sp>
      <p:sp>
        <p:nvSpPr>
          <p:cNvPr id="84" name="Google Shape;84;p16"/>
          <p:cNvSpPr txBox="1"/>
          <p:nvPr/>
        </p:nvSpPr>
        <p:spPr>
          <a:xfrm>
            <a:off x="0" y="0"/>
            <a:ext cx="312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1-2. 프로젝트 기획 배경 및 목표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highlight>
                  <a:srgbClr val="FFFFFF"/>
                </a:highlight>
              </a:rPr>
              <a:t>2019 ~ 2022년 시도별 총 인구수 변화 그래프</a:t>
            </a:r>
            <a:endParaRPr sz="2500"/>
          </a:p>
        </p:txBody>
      </p:sp>
      <p:pic>
        <p:nvPicPr>
          <p:cNvPr id="319" name="Google Shape;31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030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highlight>
                  <a:srgbClr val="FFFFFF"/>
                </a:highlight>
              </a:rPr>
              <a:t>2019 ~ 2022년 시도별 총 인구수 변화 그래프</a:t>
            </a:r>
            <a:endParaRPr sz="2500"/>
          </a:p>
        </p:txBody>
      </p:sp>
      <p:pic>
        <p:nvPicPr>
          <p:cNvPr id="326" name="Google Shape;32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highlight>
                  <a:srgbClr val="FFFFFF"/>
                </a:highlight>
              </a:rPr>
              <a:t>2019 ~ 2022년 시도별 총 인구수 변화 그래프</a:t>
            </a:r>
            <a:endParaRPr sz="2500"/>
          </a:p>
        </p:txBody>
      </p:sp>
      <p:sp>
        <p:nvSpPr>
          <p:cNvPr id="333" name="Google Shape;33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highlight>
                  <a:srgbClr val="FFFFFF"/>
                </a:highlight>
              </a:rPr>
              <a:t>2019 ~ 2022년 시도별 총 인구수 변화 그래프</a:t>
            </a:r>
            <a:endParaRPr sz="2500"/>
          </a:p>
        </p:txBody>
      </p:sp>
      <p:sp>
        <p:nvSpPr>
          <p:cNvPr id="341" name="Google Shape;34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highlight>
                  <a:srgbClr val="FFFFFF"/>
                </a:highlight>
              </a:rPr>
              <a:t>2019 ~ 2022년 시도별 총 인구수 변화 그래프</a:t>
            </a:r>
            <a:endParaRPr sz="2500"/>
          </a:p>
        </p:txBody>
      </p:sp>
      <p:sp>
        <p:nvSpPr>
          <p:cNvPr id="349" name="Google Shape;349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highlight>
                  <a:srgbClr val="FFFFFF"/>
                </a:highlight>
              </a:rPr>
              <a:t>2019 ~ 2022년 시도별 총 인구수 변화 그래프</a:t>
            </a:r>
            <a:endParaRPr sz="2500"/>
          </a:p>
        </p:txBody>
      </p:sp>
      <p:sp>
        <p:nvSpPr>
          <p:cNvPr id="357" name="Google Shape;35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highlight>
                  <a:srgbClr val="FFFFFF"/>
                </a:highlight>
              </a:rPr>
              <a:t>2019 ~ 2022년 시도별 총 인구수 변화 그래프</a:t>
            </a:r>
            <a:endParaRPr sz="2500"/>
          </a:p>
        </p:txBody>
      </p:sp>
      <p:sp>
        <p:nvSpPr>
          <p:cNvPr id="365" name="Google Shape;36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156600"/>
            <a:ext cx="426029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highlight>
                  <a:srgbClr val="FFFFFF"/>
                </a:highlight>
              </a:rPr>
              <a:t>2019 ~ 2022년 시도별 총 인구수 변화 그래프</a:t>
            </a:r>
            <a:endParaRPr sz="2500"/>
          </a:p>
        </p:txBody>
      </p:sp>
      <p:pic>
        <p:nvPicPr>
          <p:cNvPr id="373" name="Google Shape;3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7" y="1152475"/>
            <a:ext cx="509463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0"/>
          <p:cNvSpPr txBox="1"/>
          <p:nvPr>
            <p:ph type="title"/>
          </p:nvPr>
        </p:nvSpPr>
        <p:spPr>
          <a:xfrm>
            <a:off x="1059900" y="2285400"/>
            <a:ext cx="702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지도 시각화 - 시도별 / 시군구별 인구 현황 파악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0" y="0"/>
            <a:ext cx="151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2-1. 분석환경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426" y="2366925"/>
            <a:ext cx="2260250" cy="22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350" y="892000"/>
            <a:ext cx="2977300" cy="10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50" y="2615611"/>
            <a:ext cx="2977299" cy="133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0224" y="2155387"/>
            <a:ext cx="2683325" cy="26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8"/>
          <p:cNvSpPr txBox="1"/>
          <p:nvPr/>
        </p:nvSpPr>
        <p:spPr>
          <a:xfrm>
            <a:off x="0" y="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3-1. 분석을 통한 인사이트 도출</a:t>
            </a:r>
            <a:endParaRPr/>
          </a:p>
        </p:txBody>
      </p:sp>
      <p:sp>
        <p:nvSpPr>
          <p:cNvPr id="419" name="Google Shape;419;p68"/>
          <p:cNvSpPr txBox="1"/>
          <p:nvPr/>
        </p:nvSpPr>
        <p:spPr>
          <a:xfrm>
            <a:off x="-125" y="585625"/>
            <a:ext cx="91440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1. 여자 인구 수가 남자 인구 수보다 약 12만명 더 많다.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2. 여자 인구는 2019년에는 소폭 상승하는 추세였으나 2020년에는 상승이 멈췄고 25,980,000명 선을 유지하다가 2021년 2월 이후로 꾸준히 하락세이다.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3. 반면에 남자 인구는 2019년에 25,860,000명 선을 유지하다가 2020년 1월 이후로 계속 하락하는 추세를 보인다.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4. 2021년 2월 이후 대한민국 총 인구수가 급격하게 감소하고 있다. 이는 통계청에서 2028년에 인구 정점을 찍고 하락할 것이라고 예상했던 것보다  훨씬 빠른 속도로 다가왔다.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5. 여자 인구는 3년 사이에 158,682명으로 약 16만 명이 감소하였고, 남성은 228,567명으로 약 23만 명이 감소하였다. 따라서 총 인구는 이를 합한 약 39만명이 감소하였다.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6. 17개 지자체 중 100만명이 넘는 도시는 수도권 지역과 경상도, 부산, 대구, 충청남도 총 7개 도시 뿐이다.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7. 남자는 여성에 비해 서울보다 경기도에 많이 거주한다.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8. 서울의 인구는 2019년 약 9,750,000명에서 2022년 9,450,000명으로 약 30만명이 감소한 반면, 경기도 인구는 약 13,100,000명에서 13,600,000으로 약 50만명이 증가했고, 인천의 인구수는 계속 하락 추세였다가 2021년 5월부터 상승 전환하여 2022년 12월까지 3만여명이 증가한 것으로 보아 서울의 인구가 서울과 가까운 경기도 또는 인천으로 이동했다고 볼 수 있다.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9. 비수도권 지역에 거주하는 사람들은 그 곳에서도 중심지 및 대도시에 해당하는 지역으로 몰려있는 현상을 볼 수 있다.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9"/>
          <p:cNvSpPr txBox="1"/>
          <p:nvPr/>
        </p:nvSpPr>
        <p:spPr>
          <a:xfrm>
            <a:off x="0" y="0"/>
            <a:ext cx="216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4. </a:t>
            </a:r>
            <a:r>
              <a:rPr b="1" lang="ko" sz="1600">
                <a:solidFill>
                  <a:schemeClr val="dk1"/>
                </a:solidFill>
              </a:rPr>
              <a:t>개발후기 및 느낀점</a:t>
            </a:r>
            <a:endParaRPr/>
          </a:p>
        </p:txBody>
      </p:sp>
      <p:sp>
        <p:nvSpPr>
          <p:cNvPr id="425" name="Google Shape;425;p69"/>
          <p:cNvSpPr txBox="1"/>
          <p:nvPr/>
        </p:nvSpPr>
        <p:spPr>
          <a:xfrm>
            <a:off x="725875" y="841675"/>
            <a:ext cx="7526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뉴스에서 국민연금 고갈, 합계 출생아 수 0점대 진입, 저출산 고령화 사회와 같은 기사를 볼 때 그런가보다 하고 별로 대수롭지 않게 느껴졌었다. 하지만 이번 인구 데이터를 가지고 시각화 프로젝트를 하면서 인구 감소가 오늘 날 우리 사회의 매우 심각한 문제로 자리잡았다는 것을 피부로 느끼게 되었다.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또한 사람들이 구체적으로 수도권의 어느 지역으로 많이 몰리고 있는지 지도 시각화를 통해서  알게 되었다. 이로써 대한민국의 수도권 집중 현상이 심각하고 지방도시의 인구가 유출되면서 지방도시의 소멸화가 생각했던 것보다 가속화되고 있다는 사실도 확인할 수 있었다.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 분석을 하는 시간보다 데이터를 수집하는 과정과 전처리하는 과정에 많은 시간을 투자해야 한다는 것을 깨닫게 되었다.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자료 출처</a:t>
            </a:r>
            <a:endParaRPr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인구 데이터(시도별, 시군구별) : 행정안전부 주민등록 인구통계(</a:t>
            </a:r>
            <a:r>
              <a:rPr lang="ko" sz="1500" u="sng">
                <a:solidFill>
                  <a:schemeClr val="hlink"/>
                </a:solidFill>
                <a:hlinkClick r:id="rId3"/>
              </a:rPr>
              <a:t>https://jumin.mois.go.kr/</a:t>
            </a:r>
            <a:r>
              <a:rPr lang="ko" sz="1500"/>
              <a:t>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지역 경계구분 json 파일 : https://github.com/southkorea/southkorea-maps/tree/master/kostat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전문가가 예측한 대한민국 장래 인구 추계(39p) : 통계청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[1] (31p) : 행정안전부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[2] (38p) : 통계청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354150"/>
            <a:ext cx="8520600" cy="4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ko" sz="1200"/>
              <a:t>Kor_lat_lon.csv</a:t>
            </a:r>
            <a:r>
              <a:rPr lang="ko" sz="1200"/>
              <a:t> : 행정구역의 위도와 경도 데이터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ko" sz="1200"/>
              <a:t>KorPop_2019.csv, </a:t>
            </a:r>
            <a:r>
              <a:rPr b="1" lang="ko" sz="1200"/>
              <a:t>KorPop_2020.csv, KorPop_2021.csv, KorPop_2022.csv</a:t>
            </a:r>
            <a:r>
              <a:rPr lang="ko" sz="1200"/>
              <a:t> : 2019년, 2020년, 2021년, 2022년 각 시도별 월 별 남자, 여자, 총 인구 수 데이터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ko" sz="1200"/>
              <a:t>manPop1_2019.csv, manPop1_2020.csv, manPop1_2021.csv, manPop1_2022.csv</a:t>
            </a:r>
            <a:r>
              <a:rPr lang="ko" sz="1200"/>
              <a:t> : 2019년, 2020년, 2021년, 2022년 각 시도별 월 별 남자 인구 수 데이터 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ko" sz="1200"/>
              <a:t>womanPop1_2019.csv, womanPop1_2020.csv, womanPop1_2021.csv, womanPop1_2022.csv</a:t>
            </a:r>
            <a:r>
              <a:rPr lang="ko" sz="1200"/>
              <a:t> :  2019년, 2020년, 2021년, 2022년 각 시도별 월 별 여자 인구 수 데이터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ko" sz="1200"/>
              <a:t>totalPop1_2019.csv, totalPop1_2020.csv, totalPop1_2021.csv, totalPop1_2022.csv</a:t>
            </a:r>
            <a:r>
              <a:rPr lang="ko" sz="1200"/>
              <a:t> :  2019년, 2020년, 2021년, 2022년 각 시도별 월 별 총 인구 수 데이터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ko" sz="1200"/>
              <a:t>KorPop2_2019.csv, KorPop2_2020.csv, KorPop2_2021.csv, KorPop2_2022.csv</a:t>
            </a:r>
            <a:r>
              <a:rPr lang="ko" sz="1200"/>
              <a:t> : 2019년, 2020년, 2021년, 2022년 각 시군구별 월 별 남자, 여자, 총 인구 수 데이터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ko" sz="1200"/>
              <a:t>manPop2_2019.csv, manPop2_2020.csv, manPop2_2021.csv, manPop2_2022.csv</a:t>
            </a:r>
            <a:r>
              <a:rPr lang="ko" sz="1200"/>
              <a:t> : 2019년, 2020년, 2021년, 2022년 각 시군구별 월 별 남자 인구 수 데이터 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ko" sz="1200"/>
              <a:t>womanPop2_2019.csv, womanPop2_2020.csv, womanPop2_2021.csv, womanPop2_2022.csv</a:t>
            </a:r>
            <a:r>
              <a:rPr lang="ko" sz="1200"/>
              <a:t> :  2019년, 2020년, 2021년, 2022년 각 시군구별 월 별 여자 인구 수 데이터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ko" sz="1200"/>
              <a:t>totalPop2_2019.csv, totalPop2_2020.csv, totalPop2_2021.csv, totalPop2_2022.csv</a:t>
            </a:r>
            <a:r>
              <a:rPr lang="ko" sz="1200"/>
              <a:t> :  2019년, 2020년, 2021년, 2022년 각 시군구별 월 별 총 인구 수 데이터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ko" sz="1200"/>
              <a:t>skorea-municipalities-2018-geo</a:t>
            </a:r>
            <a:r>
              <a:rPr lang="ko" sz="1200"/>
              <a:t> : 2018년 행정구역 기준으로 대한민국 각 시군구의 경계에 해당하는 위도, 경도 json 파일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ko" sz="1200"/>
              <a:t>skorea-provinces-2018-geo</a:t>
            </a:r>
            <a:r>
              <a:rPr lang="ko" sz="1200"/>
              <a:t> : 2018년 행정구역 기준으로 대한민국 각 시도의 경계에 해당하는 위도, 경도 json 파일</a:t>
            </a:r>
            <a:endParaRPr sz="1200"/>
          </a:p>
        </p:txBody>
      </p:sp>
      <p:sp>
        <p:nvSpPr>
          <p:cNvPr id="99" name="Google Shape;99;p18"/>
          <p:cNvSpPr txBox="1"/>
          <p:nvPr/>
        </p:nvSpPr>
        <p:spPr>
          <a:xfrm>
            <a:off x="0" y="0"/>
            <a:ext cx="178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2-2. 데이터 명세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 월별 남자 인구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131" y="1017725"/>
            <a:ext cx="4862174" cy="36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0" y="0"/>
            <a:ext cx="18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2-3. 데이터 시각화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 월별 남자 인구 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223" y="1007338"/>
            <a:ext cx="4961368" cy="37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2021년 월별 남자 인구 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500" y="963250"/>
            <a:ext cx="5094825" cy="37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